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6" r:id="rId2"/>
    <p:sldId id="256" r:id="rId3"/>
    <p:sldId id="271" r:id="rId4"/>
    <p:sldId id="269" r:id="rId5"/>
    <p:sldId id="281" r:id="rId6"/>
    <p:sldId id="277" r:id="rId7"/>
    <p:sldId id="280" r:id="rId8"/>
    <p:sldId id="278" r:id="rId9"/>
    <p:sldId id="279" r:id="rId10"/>
    <p:sldId id="272" r:id="rId11"/>
    <p:sldId id="273" r:id="rId12"/>
    <p:sldId id="274" r:id="rId13"/>
    <p:sldId id="275" r:id="rId14"/>
    <p:sldId id="27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/>
    <p:restoredTop sz="96128"/>
  </p:normalViewPr>
  <p:slideViewPr>
    <p:cSldViewPr snapToGrid="0" snapToObjects="1">
      <p:cViewPr varScale="1">
        <p:scale>
          <a:sx n="153" d="100"/>
          <a:sy n="153" d="100"/>
        </p:scale>
        <p:origin x="14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1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3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16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62422"/>
            <a:ext cx="1853022" cy="467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0295C94-4943-4B4D-AA30-2D186550DE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67768"/>
            <a:ext cx="6645558" cy="5189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67770"/>
            <a:ext cx="6645558" cy="5189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254" y="2146178"/>
            <a:ext cx="4408771" cy="40107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B10E92F-9D45-4B65-8829-15F7E72531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ACC692D-26C6-482F-96EB-2B1CB3232D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4EF860A-2715-4B07-A191-38E59E9432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7395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7"/>
            <a:ext cx="12192000" cy="4838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6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7" y="6249432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7" y="6252596"/>
            <a:ext cx="1853022" cy="46702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12ACD97-C32F-446D-8925-DC373A3D09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53623" y="6270251"/>
            <a:ext cx="2164890" cy="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52792" cy="332023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4314986"/>
            <a:ext cx="11452792" cy="1892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254" y="2178754"/>
            <a:ext cx="5618968" cy="40493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252" y="2178754"/>
            <a:ext cx="5631494" cy="40493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78" y="2178754"/>
            <a:ext cx="5612445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78" y="3002666"/>
            <a:ext cx="5612445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252" y="2178754"/>
            <a:ext cx="5634670" cy="6862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252" y="3002666"/>
            <a:ext cx="5634670" cy="32254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5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mjopen.bmj.com/content/12/4/e05410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16.t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j.com/content/379/bmj.o2712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hyperlink" Target="https://www.shutterstock.com/search/control-grou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eaweb.org/content/file?id=12409#:~:text=j%20Yjt.&amp;text=%2C%20...%2C%20vk),positive%20and%20sum%20to%20one.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matteocourthoud.github.io/post/synth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mjopen.bmj.com/content/13/10/e07185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2138626"/>
            <a:ext cx="11465492" cy="2102070"/>
          </a:xfrm>
        </p:spPr>
        <p:txBody>
          <a:bodyPr>
            <a:normAutofit/>
          </a:bodyPr>
          <a:lstStyle/>
          <a:p>
            <a:r>
              <a:rPr lang="en-GB" sz="4400" noProof="0" dirty="0"/>
              <a:t>Synthetic control methods</a:t>
            </a:r>
            <a:br>
              <a:rPr lang="en-GB" sz="4400" noProof="0" dirty="0"/>
            </a:br>
            <a:r>
              <a:rPr lang="en-GB" sz="3200" noProof="0" dirty="0"/>
              <a:t> </a:t>
            </a:r>
            <a:endParaRPr lang="en-GB" sz="44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4580313"/>
            <a:ext cx="11465492" cy="1959179"/>
          </a:xfrm>
        </p:spPr>
        <p:txBody>
          <a:bodyPr/>
          <a:lstStyle/>
          <a:p>
            <a:r>
              <a:rPr lang="en-GB" noProof="0" dirty="0"/>
              <a:t>Dr Xingna Zhang</a:t>
            </a:r>
            <a:br>
              <a:rPr lang="en-GB" noProof="0" dirty="0"/>
            </a:b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00DF-A113-F971-AED2-85C7B0FD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</p:spPr>
        <p:txBody>
          <a:bodyPr anchor="ctr">
            <a:normAutofit/>
          </a:bodyPr>
          <a:lstStyle/>
          <a:p>
            <a:r>
              <a:rPr lang="en-GB" dirty="0"/>
              <a:t>Case study II: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CCA5-ABA9-EA36-D2C1-839C641BD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659" y="2178754"/>
            <a:ext cx="11290681" cy="1250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Evaluating the impacts of tiered restrictions introduced in England, during October and December 2020 on COVID-19 Cases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8E8B9-1414-6783-64CE-6FD0FEA4017E}"/>
              </a:ext>
            </a:extLst>
          </p:cNvPr>
          <p:cNvSpPr txBox="1"/>
          <p:nvPr/>
        </p:nvSpPr>
        <p:spPr>
          <a:xfrm>
            <a:off x="6818112" y="5977594"/>
            <a:ext cx="510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https://bmjopen.bmj.com/content/12/4/e054101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95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55E87-1450-E862-CE53-DA9E1B4E6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8" y="68263"/>
            <a:ext cx="11257843" cy="6332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826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0984AB-5758-3231-FD16-9AE58970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8" y="68263"/>
            <a:ext cx="11257843" cy="6332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0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A1DCC6-4B9D-00B5-DBEE-B230F73649F5}"/>
              </a:ext>
            </a:extLst>
          </p:cNvPr>
          <p:cNvGrpSpPr>
            <a:grpSpLocks noChangeAspect="1"/>
          </p:cNvGrpSpPr>
          <p:nvPr/>
        </p:nvGrpSpPr>
        <p:grpSpPr>
          <a:xfrm>
            <a:off x="852532" y="989702"/>
            <a:ext cx="9580645" cy="5400000"/>
            <a:chOff x="0" y="0"/>
            <a:chExt cx="5746865" cy="30175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0DC798-E5AD-0E89-20FC-9C595C737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17520" cy="3017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4649A3-1052-E4E4-D0CD-ED659B30A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345" y="0"/>
              <a:ext cx="3017520" cy="3017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1C140F0-E452-A700-51C1-DC323B00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76" y="143905"/>
            <a:ext cx="4258917" cy="634463"/>
          </a:xfrm>
        </p:spPr>
        <p:txBody>
          <a:bodyPr>
            <a:normAutofit/>
          </a:bodyPr>
          <a:lstStyle/>
          <a:p>
            <a:r>
              <a:rPr lang="en-GB" sz="3600" b="1" dirty="0"/>
              <a:t>Sensitivity test 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84078B-4FE7-B5A9-DE0F-EE29E36F2D53}"/>
              </a:ext>
            </a:extLst>
          </p:cNvPr>
          <p:cNvGrpSpPr/>
          <p:nvPr/>
        </p:nvGrpSpPr>
        <p:grpSpPr>
          <a:xfrm>
            <a:off x="3031433" y="832267"/>
            <a:ext cx="6718852" cy="354210"/>
            <a:chOff x="673239" y="0"/>
            <a:chExt cx="3748036" cy="291402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4EE89B50-C4D4-41D3-3212-4568208DCBAB}"/>
                </a:ext>
              </a:extLst>
            </p:cNvPr>
            <p:cNvSpPr txBox="1"/>
            <p:nvPr/>
          </p:nvSpPr>
          <p:spPr>
            <a:xfrm>
              <a:off x="673239" y="0"/>
              <a:ext cx="948917" cy="29140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October</a:t>
              </a:r>
              <a:endPara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B00507D2-84DF-DB39-3C08-80BDFF29D4A8}"/>
                </a:ext>
              </a:extLst>
            </p:cNvPr>
            <p:cNvSpPr txBox="1"/>
            <p:nvPr/>
          </p:nvSpPr>
          <p:spPr>
            <a:xfrm>
              <a:off x="3242940" y="0"/>
              <a:ext cx="1178335" cy="2908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December</a:t>
              </a:r>
              <a:endPara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E28474A-671F-62C9-B4BE-C8FB19F06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0" y="737702"/>
            <a:ext cx="9684817" cy="56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3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CEF3-2765-24AF-0F8A-8E3185B46C98}"/>
              </a:ext>
            </a:extLst>
          </p:cNvPr>
          <p:cNvSpPr txBox="1">
            <a:spLocks/>
          </p:cNvSpPr>
          <p:nvPr/>
        </p:nvSpPr>
        <p:spPr>
          <a:xfrm>
            <a:off x="631372" y="200930"/>
            <a:ext cx="641913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Strengths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0E141-0ADD-C0AD-3DF4-93DD93404809}"/>
              </a:ext>
            </a:extLst>
          </p:cNvPr>
          <p:cNvSpPr txBox="1">
            <a:spLocks/>
          </p:cNvSpPr>
          <p:nvPr/>
        </p:nvSpPr>
        <p:spPr>
          <a:xfrm>
            <a:off x="1593753" y="1313629"/>
            <a:ext cx="8726197" cy="47385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Ethical considerations</a:t>
            </a:r>
          </a:p>
          <a:p>
            <a:r>
              <a:rPr lang="en-GB" dirty="0"/>
              <a:t>Data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panel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pre- and post-intervention periods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large and representative donor pool</a:t>
            </a:r>
          </a:p>
          <a:p>
            <a:r>
              <a:rPr lang="en-GB" dirty="0"/>
              <a:t>Methodological assumptions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no anticipation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no interference</a:t>
            </a:r>
            <a:r>
              <a:rPr lang="en-US" dirty="0"/>
              <a:t> </a:t>
            </a:r>
            <a:r>
              <a:rPr lang="en-GB" dirty="0"/>
              <a:t>(spillover)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common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homogeneous treatment effect across units/ 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endogenous treatment assignment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no unmeasured time-varying confounders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E3925-A6AA-601B-7211-D621DCE30534}"/>
              </a:ext>
            </a:extLst>
          </p:cNvPr>
          <p:cNvSpPr txBox="1"/>
          <p:nvPr/>
        </p:nvSpPr>
        <p:spPr>
          <a:xfrm>
            <a:off x="7050505" y="6052182"/>
            <a:ext cx="4725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https://www.bmj.com/content/379/bmj.o2712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76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35979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noProof="0" dirty="0" err="1">
                <a:solidFill>
                  <a:schemeClr val="bg1"/>
                </a:solidFill>
              </a:rPr>
              <a:t>www.ncrm.ac.uk</a:t>
            </a:r>
            <a:endParaRPr lang="en-GB" sz="24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5935-B7C6-0732-512D-B8338E0FF398}"/>
              </a:ext>
            </a:extLst>
          </p:cNvPr>
          <p:cNvSpPr txBox="1">
            <a:spLocks/>
          </p:cNvSpPr>
          <p:nvPr/>
        </p:nvSpPr>
        <p:spPr>
          <a:xfrm>
            <a:off x="7247871" y="1514740"/>
            <a:ext cx="3692487" cy="4351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noProof="0" dirty="0"/>
              <a:t>A statistical method used to estimate causal effects of interventions.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noProof="0" dirty="0"/>
              <a:t>Combines data from multiple control units to create a "synthetic" version of the treatment group.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38A8E0F-1613-F038-BEE3-9578B2F01585}"/>
              </a:ext>
            </a:extLst>
          </p:cNvPr>
          <p:cNvSpPr/>
          <p:nvPr/>
        </p:nvSpPr>
        <p:spPr>
          <a:xfrm>
            <a:off x="5487282" y="2991511"/>
            <a:ext cx="1326767" cy="413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F63B9-08D2-7E3B-346B-6B3453D0C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72"/>
          <a:stretch/>
        </p:blipFill>
        <p:spPr>
          <a:xfrm>
            <a:off x="823184" y="1496680"/>
            <a:ext cx="4438999" cy="381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5173B-33FB-A6B8-A05E-DEDFD62CA04C}"/>
              </a:ext>
            </a:extLst>
          </p:cNvPr>
          <p:cNvSpPr txBox="1"/>
          <p:nvPr/>
        </p:nvSpPr>
        <p:spPr>
          <a:xfrm>
            <a:off x="556705" y="5527524"/>
            <a:ext cx="527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Mobile vaccination sites within Cheshire &amp; Merseyside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F16F2A-1D04-4F4C-2B50-C0B8F1546C7C}"/>
              </a:ext>
            </a:extLst>
          </p:cNvPr>
          <p:cNvSpPr txBox="1">
            <a:spLocks/>
          </p:cNvSpPr>
          <p:nvPr/>
        </p:nvSpPr>
        <p:spPr>
          <a:xfrm>
            <a:off x="363254" y="222450"/>
            <a:ext cx="11465492" cy="97299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are synthetic control methods?</a:t>
            </a:r>
          </a:p>
        </p:txBody>
      </p:sp>
    </p:spTree>
    <p:extLst>
      <p:ext uri="{BB962C8B-B14F-4D97-AF65-F5344CB8AC3E}">
        <p14:creationId xmlns:p14="http://schemas.microsoft.com/office/powerpoint/2010/main" val="110428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0,210 Control Group Royalty-Free Photos and Stock Images | Shutterstock">
            <a:extLst>
              <a:ext uri="{FF2B5EF4-FFF2-40B4-BE49-F238E27FC236}">
                <a16:creationId xmlns:a16="http://schemas.microsoft.com/office/drawing/2014/main" id="{D7AC1146-6068-8B9B-7DAC-D752761B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8" r="1" b="3637"/>
          <a:stretch/>
        </p:blipFill>
        <p:spPr bwMode="auto">
          <a:xfrm>
            <a:off x="5395063" y="1453649"/>
            <a:ext cx="5947352" cy="464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EBD5D7D9-7BD8-53B3-BE5C-3A9C7F5A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150" y="369697"/>
            <a:ext cx="4893324" cy="612374"/>
          </a:xfrm>
        </p:spPr>
        <p:txBody>
          <a:bodyPr>
            <a:normAutofit/>
          </a:bodyPr>
          <a:lstStyle/>
          <a:p>
            <a:pPr algn="ctr"/>
            <a:r>
              <a:rPr lang="en-GB" sz="2800" noProof="0" dirty="0"/>
              <a:t>Randomised controlled </a:t>
            </a:r>
            <a:r>
              <a:rPr lang="en-GB" sz="2800" dirty="0"/>
              <a:t>t</a:t>
            </a:r>
            <a:r>
              <a:rPr lang="en-GB" sz="2800" noProof="0" dirty="0"/>
              <a:t>rial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7C19E2-D2D9-F615-35A0-8DA4B7B67D8B}"/>
              </a:ext>
            </a:extLst>
          </p:cNvPr>
          <p:cNvSpPr txBox="1"/>
          <p:nvPr/>
        </p:nvSpPr>
        <p:spPr>
          <a:xfrm>
            <a:off x="6637524" y="6135276"/>
            <a:ext cx="4282696" cy="271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1000" kern="1200" noProof="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GB" sz="1000" kern="1200" noProof="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https://www.shutterstock.com/search/control-group</a:t>
            </a:r>
            <a:endParaRPr lang="en-GB" sz="1000" kern="1200" noProof="0" dirty="0">
              <a:solidFill>
                <a:schemeClr val="tx1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6BD61-C744-B730-0920-E67DF912F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30" y="1044583"/>
            <a:ext cx="4742153" cy="5400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EDCF543-7321-7F64-A64A-AEEFF9F8C7A3}"/>
              </a:ext>
            </a:extLst>
          </p:cNvPr>
          <p:cNvSpPr txBox="1">
            <a:spLocks/>
          </p:cNvSpPr>
          <p:nvPr/>
        </p:nvSpPr>
        <p:spPr>
          <a:xfrm>
            <a:off x="939526" y="369697"/>
            <a:ext cx="4408771" cy="612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Natural experiments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B997F6-2770-9FCD-C9FF-F1B959D784AB}"/>
              </a:ext>
            </a:extLst>
          </p:cNvPr>
          <p:cNvSpPr txBox="1">
            <a:spLocks/>
          </p:cNvSpPr>
          <p:nvPr/>
        </p:nvSpPr>
        <p:spPr>
          <a:xfrm>
            <a:off x="4373257" y="369697"/>
            <a:ext cx="2518576" cy="612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96677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FCEC-B66E-3957-607E-FA7AC917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</p:spPr>
        <p:txBody>
          <a:bodyPr anchor="ctr">
            <a:normAutofit/>
          </a:bodyPr>
          <a:lstStyle/>
          <a:p>
            <a:r>
              <a:rPr lang="en-GB" noProof="0" dirty="0"/>
              <a:t>Mathematical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58C85-8357-BC27-C33E-7D2E4787925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742949" y="2197416"/>
                <a:ext cx="8706101" cy="404932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GB" b="1" dirty="0"/>
                  <a:t>Average treatment effect (ATE)</a:t>
                </a:r>
                <a:r>
                  <a:rPr lang="en-GB" dirty="0"/>
                  <a:t>: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(0)]</m:t>
                      </m:r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sz="2800" dirty="0"/>
                  <a:t>Where 1/0 are the intervention implemented/not implemented.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sz="2800" dirty="0"/>
                  <a:t>Y is the outcome variable.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GB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58C85-8357-BC27-C33E-7D2E47879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42949" y="2197416"/>
                <a:ext cx="8706101" cy="4049326"/>
              </a:xfrm>
              <a:blipFill>
                <a:blip r:embed="rId4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0D6C478-EA60-90F5-92BA-9865710787A2}"/>
              </a:ext>
            </a:extLst>
          </p:cNvPr>
          <p:cNvSpPr txBox="1"/>
          <p:nvPr/>
        </p:nvSpPr>
        <p:spPr>
          <a:xfrm>
            <a:off x="9867207" y="6000521"/>
            <a:ext cx="2140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hlinkClick r:id="rId5"/>
              </a:rPr>
              <a:t>Formal mathematical formulation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240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standing Synthetic Control Methods | Matteo Courthoud">
            <a:extLst>
              <a:ext uri="{FF2B5EF4-FFF2-40B4-BE49-F238E27FC236}">
                <a16:creationId xmlns:a16="http://schemas.microsoft.com/office/drawing/2014/main" id="{2AABB5CB-45EE-31C2-B821-6FEEE6AA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0" y="707625"/>
            <a:ext cx="4724201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37C623C-B4EF-C527-6779-15C028615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7" y="4221392"/>
            <a:ext cx="528196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29E5A38-B662-F3B2-649E-0B7A09FF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1878699"/>
            <a:ext cx="5904000" cy="28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4429D-C981-A475-69B1-D8A4DF891A25}"/>
              </a:ext>
            </a:extLst>
          </p:cNvPr>
          <p:cNvSpPr txBox="1"/>
          <p:nvPr/>
        </p:nvSpPr>
        <p:spPr>
          <a:xfrm>
            <a:off x="315228" y="339857"/>
            <a:ext cx="2880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source sans pro" panose="020F0502020204030204" pitchFamily="34" charset="0"/>
              </a:rPr>
              <a:t>L</a:t>
            </a:r>
            <a:r>
              <a:rPr lang="en-GB" b="1" i="0" dirty="0">
                <a:effectLst/>
                <a:latin typeface="source sans pro" panose="020F0502020204030204" pitchFamily="34" charset="0"/>
              </a:rPr>
              <a:t>inear regression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09DB7-EF08-D559-235F-9B798791C893}"/>
              </a:ext>
            </a:extLst>
          </p:cNvPr>
          <p:cNvSpPr txBox="1"/>
          <p:nvPr/>
        </p:nvSpPr>
        <p:spPr>
          <a:xfrm>
            <a:off x="315228" y="3826211"/>
            <a:ext cx="4724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source sans pro" panose="020B0503030403020204" pitchFamily="34" charset="0"/>
              </a:rPr>
              <a:t>T</a:t>
            </a:r>
            <a:r>
              <a:rPr lang="en-GB" b="1" i="0" dirty="0">
                <a:effectLst/>
                <a:latin typeface="source sans pro" panose="020B0503030403020204" pitchFamily="34" charset="0"/>
              </a:rPr>
              <a:t>ranspose the data for synthetic control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9FEAD-24F3-9ADB-BA66-91CF163EFE4B}"/>
              </a:ext>
            </a:extLst>
          </p:cNvPr>
          <p:cNvSpPr txBox="1"/>
          <p:nvPr/>
        </p:nvSpPr>
        <p:spPr>
          <a:xfrm>
            <a:off x="6491144" y="1124623"/>
            <a:ext cx="4357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effectLst/>
                <a:latin typeface="source sans pro" panose="020B0503030403020204" pitchFamily="34" charset="0"/>
              </a:rPr>
              <a:t>Construct the synthetic control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AF79E-8B3E-71B1-358A-01C7E985A8B2}"/>
              </a:ext>
            </a:extLst>
          </p:cNvPr>
          <p:cNvSpPr txBox="1"/>
          <p:nvPr/>
        </p:nvSpPr>
        <p:spPr>
          <a:xfrm>
            <a:off x="7467600" y="6226427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7"/>
              </a:rPr>
              <a:t>Understanding Synthetic Control Methods | Matteo Courthoud</a:t>
            </a:r>
            <a:endParaRPr lang="en-GB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0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3347-D838-50B2-F066-70E8D361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3CFC-463C-0BC8-AAD3-F0759571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11465492" cy="972992"/>
          </a:xfrm>
        </p:spPr>
        <p:txBody>
          <a:bodyPr anchor="ctr">
            <a:normAutofit/>
          </a:bodyPr>
          <a:lstStyle/>
          <a:p>
            <a:r>
              <a:rPr lang="en-GB" dirty="0"/>
              <a:t>Case study 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34FD-DAFC-648D-4E3D-5A23151ED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133" y="2258064"/>
            <a:ext cx="9965734" cy="117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COVID-19 mobile vaccination units across the Cheshire and Merseyside region in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A1AA-EC12-2441-C6A5-4C14F71FCE05}"/>
              </a:ext>
            </a:extLst>
          </p:cNvPr>
          <p:cNvSpPr txBox="1"/>
          <p:nvPr/>
        </p:nvSpPr>
        <p:spPr>
          <a:xfrm>
            <a:off x="6768417" y="5890231"/>
            <a:ext cx="5290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https://bmjopen.bmj.com/content/13/10/e071852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87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75D9-4B35-1B72-88A2-9B507592EDA8}"/>
              </a:ext>
            </a:extLst>
          </p:cNvPr>
          <p:cNvSpPr txBox="1">
            <a:spLocks/>
          </p:cNvSpPr>
          <p:nvPr/>
        </p:nvSpPr>
        <p:spPr>
          <a:xfrm>
            <a:off x="886328" y="1825625"/>
            <a:ext cx="2530642" cy="4351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Match intervention cohort with control cohort with similar trend in vaccine uptake.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Model the change in weekly uptake after the introduction of the mobile vaccination units.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B21B694-9FC9-2393-086B-199CF51CC313}"/>
              </a:ext>
            </a:extLst>
          </p:cNvPr>
          <p:cNvSpPr/>
          <p:nvPr/>
        </p:nvSpPr>
        <p:spPr>
          <a:xfrm>
            <a:off x="2567086" y="5775158"/>
            <a:ext cx="7057828" cy="443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D3A9D-FC46-D3F9-F0A0-20A6C3FE7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72"/>
          <a:stretch/>
        </p:blipFill>
        <p:spPr>
          <a:xfrm>
            <a:off x="3426613" y="1721529"/>
            <a:ext cx="4198425" cy="36091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E8EC5C-4146-4916-C11B-1FEC6D4AA45A}"/>
              </a:ext>
            </a:extLst>
          </p:cNvPr>
          <p:cNvGrpSpPr/>
          <p:nvPr/>
        </p:nvGrpSpPr>
        <p:grpSpPr>
          <a:xfrm>
            <a:off x="7686339" y="2020584"/>
            <a:ext cx="3829022" cy="3248266"/>
            <a:chOff x="7781454" y="1961408"/>
            <a:chExt cx="3504165" cy="28568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FF10EB-0769-9789-820B-6B9901BB9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1454" y="1961408"/>
              <a:ext cx="3504165" cy="285682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C85A97-1369-6E39-448F-DC05BF91EF6F}"/>
                </a:ext>
              </a:extLst>
            </p:cNvPr>
            <p:cNvCxnSpPr>
              <a:cxnSpLocks/>
            </p:cNvCxnSpPr>
            <p:nvPr/>
          </p:nvCxnSpPr>
          <p:spPr>
            <a:xfrm>
              <a:off x="9952523" y="1970002"/>
              <a:ext cx="0" cy="2088000"/>
            </a:xfrm>
            <a:prstGeom prst="line">
              <a:avLst/>
            </a:prstGeom>
            <a:ln w="158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A8AF756-D4CA-F804-5083-CF07468BBC68}"/>
              </a:ext>
            </a:extLst>
          </p:cNvPr>
          <p:cNvSpPr txBox="1">
            <a:spLocks/>
          </p:cNvSpPr>
          <p:nvPr/>
        </p:nvSpPr>
        <p:spPr>
          <a:xfrm>
            <a:off x="409074" y="420060"/>
            <a:ext cx="8314754" cy="11079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Synthetic control design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56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EF06-0288-D63D-B885-5F88E3E2EDAA}"/>
              </a:ext>
            </a:extLst>
          </p:cNvPr>
          <p:cNvSpPr txBox="1">
            <a:spLocks/>
          </p:cNvSpPr>
          <p:nvPr/>
        </p:nvSpPr>
        <p:spPr>
          <a:xfrm>
            <a:off x="616824" y="365125"/>
            <a:ext cx="5255656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Defining exposed/ intervention LSOA cohort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FAD8-5F5B-B31F-9D33-A6E9B46DE304}"/>
              </a:ext>
            </a:extLst>
          </p:cNvPr>
          <p:cNvSpPr txBox="1">
            <a:spLocks/>
          </p:cNvSpPr>
          <p:nvPr/>
        </p:nvSpPr>
        <p:spPr>
          <a:xfrm>
            <a:off x="762000" y="1825625"/>
            <a:ext cx="5110480" cy="4351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Lower Super Output Area (LSOA) within radius (1 km) of the mobile vaccination site. </a:t>
            </a:r>
          </a:p>
          <a:p>
            <a:pPr lvl="1"/>
            <a:r>
              <a:rPr lang="en-US" sz="1300" dirty="0"/>
              <a:t>LSOA weighted centroids.</a:t>
            </a:r>
          </a:p>
          <a:p>
            <a:r>
              <a:rPr lang="en-US" sz="1700" dirty="0"/>
              <a:t>Exposure. </a:t>
            </a:r>
          </a:p>
          <a:p>
            <a:pPr lvl="1"/>
            <a:r>
              <a:rPr lang="en-US" sz="1300" dirty="0"/>
              <a:t>Mobile vaccination units </a:t>
            </a:r>
            <a:r>
              <a:rPr lang="en-GB" sz="1300" dirty="0"/>
              <a:t>that visited 37 sites on 54 occasions</a:t>
            </a:r>
            <a:r>
              <a:rPr lang="en-US" sz="1300" dirty="0"/>
              <a:t>.</a:t>
            </a:r>
          </a:p>
          <a:p>
            <a:pPr lvl="1"/>
            <a:r>
              <a:rPr lang="en-US" sz="1300" dirty="0"/>
              <a:t>First dose, 12th April – 28th June 2021.</a:t>
            </a:r>
          </a:p>
          <a:p>
            <a:pPr lvl="1"/>
            <a:r>
              <a:rPr lang="en-US" sz="1300" dirty="0"/>
              <a:t>7 weeks before and 3 weeks after the exposure start date.</a:t>
            </a:r>
          </a:p>
          <a:p>
            <a:r>
              <a:rPr lang="en-US" sz="1700" dirty="0"/>
              <a:t>Matching variables.</a:t>
            </a:r>
          </a:p>
          <a:p>
            <a:pPr lvl="1"/>
            <a:r>
              <a:rPr lang="en-US" sz="1300" dirty="0"/>
              <a:t>Demographics.</a:t>
            </a:r>
          </a:p>
          <a:p>
            <a:pPr lvl="1"/>
            <a:r>
              <a:rPr lang="en-US" sz="1300" dirty="0"/>
              <a:t>Socio-economics.</a:t>
            </a:r>
          </a:p>
          <a:p>
            <a:pPr lvl="1"/>
            <a:r>
              <a:rPr lang="en-US" sz="1300" dirty="0"/>
              <a:t>Vaccine access.</a:t>
            </a:r>
          </a:p>
          <a:p>
            <a:pPr lvl="1"/>
            <a:r>
              <a:rPr lang="en-GB" sz="1300" dirty="0"/>
              <a:t>Neighbourhood</a:t>
            </a:r>
            <a:r>
              <a:rPr lang="en-US" sz="1300" dirty="0"/>
              <a:t> characteristics.</a:t>
            </a:r>
          </a:p>
          <a:p>
            <a:pPr lvl="1"/>
            <a:endParaRPr lang="en-US" sz="1300" dirty="0"/>
          </a:p>
          <a:p>
            <a:endParaRPr lang="en-US" sz="1700" dirty="0"/>
          </a:p>
        </p:txBody>
      </p:sp>
      <p:pic>
        <p:nvPicPr>
          <p:cNvPr id="4" name="Picture 3" descr="A map of the state of the united states&#10;&#10;Description automatically generated">
            <a:extLst>
              <a:ext uri="{FF2B5EF4-FFF2-40B4-BE49-F238E27FC236}">
                <a16:creationId xmlns:a16="http://schemas.microsoft.com/office/drawing/2014/main" id="{83C58EC9-3CD1-DC82-361E-24254C50E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/>
          <a:stretch/>
        </p:blipFill>
        <p:spPr>
          <a:xfrm>
            <a:off x="5648960" y="192503"/>
            <a:ext cx="6543040" cy="62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0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911AFB74-7D3F-E281-F87C-29A2A7335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r="1" b="1145"/>
          <a:stretch/>
        </p:blipFill>
        <p:spPr>
          <a:xfrm>
            <a:off x="5183188" y="967770"/>
            <a:ext cx="6645558" cy="5189190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994B4CC-E662-7961-5121-153617F4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69"/>
            <a:ext cx="4408771" cy="104814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4C2870-83ED-916D-0ACA-D55BECF7C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54" y="2146178"/>
            <a:ext cx="4408771" cy="40107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kumimoji="0" lang="en-GB" altLang="en-US" sz="1600" i="0" u="none" strike="noStrike" kern="1200" cap="none" normalizeH="0" baseline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The trend in the weekly vaccination rate with their 95% confidence intervals in the intervention and synthetic control areas.</a:t>
            </a:r>
            <a:r>
              <a:rPr kumimoji="0" lang="en-GB" altLang="zh-CN" sz="1600" i="0" u="none" strike="noStrike" kern="1200" cap="none" normalizeH="0" baseline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Outcome: a </a:t>
            </a:r>
            <a:r>
              <a:rPr kumimoji="0" lang="en-GB" altLang="zh-CN" sz="1600" b="1" i="0" u="none" strike="noStrike" kern="1200" cap="none" normalizeH="0" baseline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25%</a:t>
            </a:r>
            <a:r>
              <a:rPr kumimoji="0" lang="en-GB" altLang="zh-CN" sz="1600" i="0" u="none" strike="noStrike" kern="1200" cap="none" normalizeH="0" baseline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(95% CI 21% to 28%) increase in uptake within 3 weeks after first deployment. </a:t>
            </a:r>
          </a:p>
        </p:txBody>
      </p:sp>
    </p:spTree>
    <p:extLst>
      <p:ext uri="{BB962C8B-B14F-4D97-AF65-F5344CB8AC3E}">
        <p14:creationId xmlns:p14="http://schemas.microsoft.com/office/powerpoint/2010/main" val="3174853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3.5|4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4"/>
</p:tagLst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420</Words>
  <Application>Microsoft Macintosh PowerPoint</Application>
  <PresentationFormat>Widescreen</PresentationFormat>
  <Paragraphs>69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source sans pro</vt:lpstr>
      <vt:lpstr>Times New Roman</vt:lpstr>
      <vt:lpstr>Office Theme</vt:lpstr>
      <vt:lpstr>Synthetic control methods  </vt:lpstr>
      <vt:lpstr>PowerPoint Presentation</vt:lpstr>
      <vt:lpstr>Randomised controlled trial </vt:lpstr>
      <vt:lpstr>Mathematical formulation</vt:lpstr>
      <vt:lpstr>PowerPoint Presentation</vt:lpstr>
      <vt:lpstr>Case study I:</vt:lpstr>
      <vt:lpstr>PowerPoint Presentation</vt:lpstr>
      <vt:lpstr>PowerPoint Presentation</vt:lpstr>
      <vt:lpstr>Results</vt:lpstr>
      <vt:lpstr>Case study II:</vt:lpstr>
      <vt:lpstr>PowerPoint Presentation</vt:lpstr>
      <vt:lpstr>PowerPoint Presentation</vt:lpstr>
      <vt:lpstr>Sensitivity test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Xingna Zhang</cp:lastModifiedBy>
  <cp:revision>50</cp:revision>
  <dcterms:created xsi:type="dcterms:W3CDTF">2020-05-12T14:44:09Z</dcterms:created>
  <dcterms:modified xsi:type="dcterms:W3CDTF">2025-03-21T13:28:36Z</dcterms:modified>
</cp:coreProperties>
</file>